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4" r:id="rId4"/>
    <p:sldId id="258" r:id="rId5"/>
    <p:sldId id="259" r:id="rId6"/>
    <p:sldId id="275" r:id="rId7"/>
    <p:sldId id="276" r:id="rId8"/>
    <p:sldId id="277" r:id="rId9"/>
    <p:sldId id="278" r:id="rId10"/>
    <p:sldId id="279" r:id="rId11"/>
    <p:sldId id="281" r:id="rId12"/>
    <p:sldId id="283" r:id="rId13"/>
    <p:sldId id="285" r:id="rId14"/>
    <p:sldId id="264" r:id="rId15"/>
    <p:sldId id="265" r:id="rId16"/>
    <p:sldId id="266" r:id="rId17"/>
    <p:sldId id="268" r:id="rId18"/>
    <p:sldId id="286" r:id="rId19"/>
    <p:sldId id="270"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C0A4D-6438-4E88-9CA1-320637281582}" type="datetimeFigureOut">
              <a:rPr lang="pl-PL" smtClean="0"/>
              <a:t>2017-06-09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7F2AA-1473-42F9-96DB-2738A463C1AC}" type="slidenum">
              <a:rPr lang="pl-PL" smtClean="0"/>
              <a:t>‹#›</a:t>
            </a:fld>
            <a:endParaRPr lang="pl-PL"/>
          </a:p>
        </p:txBody>
      </p:sp>
    </p:spTree>
    <p:extLst>
      <p:ext uri="{BB962C8B-B14F-4D97-AF65-F5344CB8AC3E}">
        <p14:creationId xmlns:p14="http://schemas.microsoft.com/office/powerpoint/2010/main" val="251141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Dziecko</a:t>
            </a:r>
            <a:r>
              <a:rPr lang="pl-PL" baseline="0" dirty="0" smtClean="0"/>
              <a:t> w wieku 0-6 lat charakteryzuje się tzw. Chłonnym umysłem. Początkowo dziecko chłonie niemal jak gąbka wszystkie bodźce które do niego dochodzą, </a:t>
            </a:r>
            <a:r>
              <a:rPr lang="pl-PL" b="1" baseline="0" dirty="0" smtClean="0"/>
              <a:t>niemowlak leżący w łóżeczku, który ma nad sobą powieszoną karuzelę, będzie chłonął wszystkie bodźce, których ta karuzela mu dostarcza</a:t>
            </a:r>
            <a:r>
              <a:rPr lang="pl-PL" baseline="0" dirty="0" smtClean="0"/>
              <a:t>, więc jeśli jest kolorowa, grająca i kręcąca się, prawdopodobnie będzie to dla niego męczące. W zamian można powiesić mu nad głową piękne motyle, które będą wyglądały jak prawdziwe, aby dostarczać mu bodźców opisujących rzeczywistość realną. Mówimy tutaj o umyśle nieświadomym, dziecko nie potrafi świadomie pokierować swoją uwagą. Przyjmuje wszystko, co je otacza. W następnym etapie (3-6 lat) mamy styczność z umysłem, który wciąż jest chłonny, więc uczy się bez większego wysiłku, naturalnie, jednak mówimy o tym, że jest to umysł świadomy. Dziecko potrafi już skupić uwagę na czymś, co je zainteresowało, potrafi pokierować swoją uwagą, potrafi określić, że coś je zainteresowało.</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7</a:t>
            </a:fld>
            <a:endParaRPr lang="pl-PL"/>
          </a:p>
        </p:txBody>
      </p:sp>
    </p:spTree>
    <p:extLst>
      <p:ext uri="{BB962C8B-B14F-4D97-AF65-F5344CB8AC3E}">
        <p14:creationId xmlns:p14="http://schemas.microsoft.com/office/powerpoint/2010/main" val="200630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0" dirty="0" smtClean="0"/>
              <a:t>Maria Montessori w trakcie obserwacji dzieci, zauważyła, że dzieci potrafią powtarzać pewną czynność</a:t>
            </a:r>
            <a:r>
              <a:rPr lang="pl-PL" b="0" baseline="0" dirty="0" smtClean="0"/>
              <a:t> wiele razy. Dzieci pracując np. z przelewaniem wody, robiły to wciąż i wciąż, wykonując te same ruchy, w pełnej koncentracji. Doszła do wniosku, że dzieci uczą się za pomocą powtarzania, doskonaląc swoje zmysły. Dlatego też materiał Montessori w większości zawiera w sobie kontrolę błędu, aby dziecko mogło samo zaobserwować poprawność swojego działania i nie było zależne w tym aspekcie od nauczyciela. Praca materiałem Montessori w odpowiednim otoczeniu prowadzi do tzw. Polaryzacji uwagi, swoistego rodzaju koncentracji, która jest bardzo głębokim procesem i w trakcie której dziecko uczy się najwięcej, bo cała jego uwaga i wszystkie zmysły skupione są na jednej rzeczy. W mojej pracy mam przykład chłopca, który układał różową wieżę. Robił to przez około godzinę, układając i rozkładając i znów układając, sprawdzał czy wyjdzie tak samo. Za każdym razem był bardzo usatysfakcjonowany efektem. W żaden sposób praca ta go nie nużyła.</a:t>
            </a:r>
            <a:endParaRPr lang="pl-PL" b="0" dirty="0" smtClean="0"/>
          </a:p>
          <a:p>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8</a:t>
            </a:fld>
            <a:endParaRPr lang="pl-PL"/>
          </a:p>
        </p:txBody>
      </p:sp>
    </p:spTree>
    <p:extLst>
      <p:ext uri="{BB962C8B-B14F-4D97-AF65-F5344CB8AC3E}">
        <p14:creationId xmlns:p14="http://schemas.microsoft.com/office/powerpoint/2010/main" val="323541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0" dirty="0" smtClean="0"/>
              <a:t>Celem Marii Montessori było wychowanie dzieci do życia w pokoju i miłości. Aby to osiągnąć należy doprowadzić do momentu, w którym osobowość</a:t>
            </a:r>
            <a:r>
              <a:rPr lang="pl-PL" b="0" baseline="0" dirty="0" smtClean="0"/>
              <a:t> dziecka będzie harmonijna i zrównoważona. Należy pomóc dziecku odkryć siebie, poznać swoje prawdziwe ja, niejako swoją drogę życiową. Dzięki indywidualnemu podejściu do każdego dziecka, można osiągnąć jego optimum rozwojowe. Świadomy człowiek wychowany w dbałości o siebie i innych ludzi a także o otaczający go świat, będzie przynosił mu pokój. Dzieci w systemie Montessori dbają o rośliny i zwierzęta, są świadome ekologicznie, </a:t>
            </a:r>
            <a:r>
              <a:rPr lang="pl-PL" b="0" baseline="0" dirty="0" err="1" smtClean="0"/>
              <a:t>ucza</a:t>
            </a:r>
            <a:r>
              <a:rPr lang="pl-PL" b="0" baseline="0" dirty="0" smtClean="0"/>
              <a:t> się samodzielnie rozwiązywać konflikty poprzez rozmowę.</a:t>
            </a:r>
            <a:endParaRPr lang="pl-PL" b="0" dirty="0" smtClean="0"/>
          </a:p>
          <a:p>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9</a:t>
            </a:fld>
            <a:endParaRPr lang="pl-PL"/>
          </a:p>
        </p:txBody>
      </p:sp>
    </p:spTree>
    <p:extLst>
      <p:ext uri="{BB962C8B-B14F-4D97-AF65-F5344CB8AC3E}">
        <p14:creationId xmlns:p14="http://schemas.microsoft.com/office/powerpoint/2010/main" val="262234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Montessori , obserwując dzieci, zauważyła, że występują w ich życiu pewne fazy, podczas których są one szczególnie zainteresowane pewnymi, wybranymi elementami otoczenia. Dzieci interesują się tym przez krótki czas, ale w momencie, kiedy jedna faza sensytywna przemija, otwiera się kolejna. Celem każdej w tej fazy sensytywnej, która ma cechy wewnętrznej wrażliwości dzieci, jest umożliwienie dziecku nabycia najróżniejszych umiejętności lub wiedzy o otaczającym nas świecie dla ich rozwoju. Kiedy dziecko nabędzie już tę umiejętność, faza sensytywna dla jej nabywania wygasa, pojawia się natomiast wrażliwość na co nową umiejętność. Wszystkie fazy sensytywne są powiązane; każda z nich stanowi fazę dla kolejnej.</a:t>
            </a:r>
          </a:p>
          <a:p>
            <a:r>
              <a:rPr lang="pl-PL" dirty="0" smtClean="0"/>
              <a:t>Najważniejsze cechy faz sensytywnych to:  etapowość – dzieci wydają się przechodzić przez różne etapy faz sensytywnych.  specyfika – dzieci są nastawione na rozwijanie konkretnych umiejętności w konkretnych ramach czasowych.  intensywność – kiedy u dziecka następuje faza sensytywna, jest ono ogarnięte niesamowitą pasją dla danej aktywności, zapominając o wszystkim innym.  brak wysiłku – jakakolwiek czynność, którą dziecko wykonuje w związku z fazą sensytywną nie męczy go; po jej wykonaniu dziecko czuje się lepiej, jest spokojne i wypoczęte.  emocjonalne – jakiekolwiek zaburzenia nie pozwalające dziecku na pełne korzystanie z fazy sensytywnej powoduje u dziecka emocjonalny wybuch.  przejściowe – fazy sensytywne nie trwają wiecznie i próby uchwycenia fazy sensytywnej, która minęła są daremne.  cenne – dziecko, które nie wykorzystało fazy sensytywnej, wyrośnie na jednostkę uboższą niż mogłoby być, gdyby miało możliwość wykorzystania tej fazy.</a:t>
            </a:r>
          </a:p>
          <a:p>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10</a:t>
            </a:fld>
            <a:endParaRPr lang="pl-PL"/>
          </a:p>
        </p:txBody>
      </p:sp>
    </p:spTree>
    <p:extLst>
      <p:ext uri="{BB962C8B-B14F-4D97-AF65-F5344CB8AC3E}">
        <p14:creationId xmlns:p14="http://schemas.microsoft.com/office/powerpoint/2010/main" val="241907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Pierwszy i trzeci etap charakteryzują się dużą dynamiką. Drugi i czwarty</a:t>
            </a:r>
            <a:r>
              <a:rPr lang="pl-PL" baseline="0" dirty="0" smtClean="0"/>
              <a:t> etap są stabilniejsze w rozwoju. </a:t>
            </a:r>
            <a:endParaRPr lang="pl-PL" dirty="0"/>
          </a:p>
        </p:txBody>
      </p:sp>
      <p:sp>
        <p:nvSpPr>
          <p:cNvPr id="4" name="Symbol zastępczy numeru slajdu 3"/>
          <p:cNvSpPr>
            <a:spLocks noGrp="1"/>
          </p:cNvSpPr>
          <p:nvPr>
            <p:ph type="sldNum" sz="quarter" idx="10"/>
          </p:nvPr>
        </p:nvSpPr>
        <p:spPr/>
        <p:txBody>
          <a:bodyPr/>
          <a:lstStyle/>
          <a:p>
            <a:fld id="{B157F2AA-1473-42F9-96DB-2738A463C1AC}" type="slidenum">
              <a:rPr lang="pl-PL" smtClean="0"/>
              <a:t>14</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Rola nauczyciela</a:t>
            </a:r>
            <a:r>
              <a:rPr lang="pl-PL" baseline="0" dirty="0" smtClean="0"/>
              <a:t> jest niezwykle ważna. Zaczynając od tego, że dzieci uczą się przez naśladowanie a nie przez słuchanie, nauczyciel całym sobą musi dawać przykład tego jakim powinno się być. Myślę, że dobrze zobrazuje to pewna przypowieść: Pewnego razu do Gandhiego przyszła matka z synem, prosić go, aby ten powiedział jej synowi, żeby nie jadł słodyczy, bo ma cukrzycę i może się to źle skończyć. Szła do niego 2 dni. Mimo to Gandhi odesłał ich oboje prosząc, aby przyszli za dwa tygodnie. Gdy wrócili, Gandhi powiedział: </a:t>
            </a:r>
            <a:r>
              <a:rPr lang="pl-PL" baseline="0" dirty="0" err="1" smtClean="0"/>
              <a:t>Chłopcze</a:t>
            </a:r>
            <a:r>
              <a:rPr lang="pl-PL" baseline="0" dirty="0" smtClean="0"/>
              <a:t>, nie jedz słodyczy. Matka zdziwiona sytuacją zapytała, czy nie mógł powiedzieć tego dwa tygodnie temu, kiedy byli u niego pierwszym razem. Na to Gandhi rzekł: Dwa tygodnie temu jeszcze sam jadłem słodycze.</a:t>
            </a:r>
            <a:endParaRPr lang="pl-PL" dirty="0"/>
          </a:p>
        </p:txBody>
      </p:sp>
      <p:sp>
        <p:nvSpPr>
          <p:cNvPr id="4" name="Symbol zastępczy numeru slajdu 3"/>
          <p:cNvSpPr>
            <a:spLocks noGrp="1"/>
          </p:cNvSpPr>
          <p:nvPr>
            <p:ph type="sldNum" sz="quarter" idx="10"/>
          </p:nvPr>
        </p:nvSpPr>
        <p:spPr/>
        <p:txBody>
          <a:bodyPr/>
          <a:lstStyle/>
          <a:p>
            <a:fld id="{7ADE01F0-4621-4FE3-B92B-C15190504A0A}" type="slidenum">
              <a:rPr lang="pl-PL" smtClean="0"/>
              <a:t>18</a:t>
            </a:fld>
            <a:endParaRPr lang="pl-PL"/>
          </a:p>
        </p:txBody>
      </p:sp>
    </p:spTree>
    <p:extLst>
      <p:ext uri="{BB962C8B-B14F-4D97-AF65-F5344CB8AC3E}">
        <p14:creationId xmlns:p14="http://schemas.microsoft.com/office/powerpoint/2010/main" val="174997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fld id="{6D9828AF-BC10-45F0-8316-341639077DA2}" type="datetimeFigureOut">
              <a:rPr lang="pl-PL" smtClean="0"/>
              <a:t>2017-06-09</a:t>
            </a:fld>
            <a:endParaRPr lang="pl-PL"/>
          </a:p>
        </p:txBody>
      </p:sp>
      <p:sp>
        <p:nvSpPr>
          <p:cNvPr id="17" name="Symbol zastępczy stopki 16"/>
          <p:cNvSpPr>
            <a:spLocks noGrp="1"/>
          </p:cNvSpPr>
          <p:nvPr>
            <p:ph type="ftr" sz="quarter" idx="11"/>
          </p:nvPr>
        </p:nvSpPr>
        <p:spPr>
          <a:xfrm>
            <a:off x="2898648" y="6355080"/>
            <a:ext cx="3474720" cy="365760"/>
          </a:xfrm>
        </p:spPr>
        <p:txBody>
          <a:bodyPr/>
          <a:lstStyle/>
          <a:p>
            <a:endParaRPr lang="pl-PL"/>
          </a:p>
        </p:txBody>
      </p:sp>
      <p:sp>
        <p:nvSpPr>
          <p:cNvPr id="29" name="Symbol zastępczy numeru slajdu 28"/>
          <p:cNvSpPr>
            <a:spLocks noGrp="1"/>
          </p:cNvSpPr>
          <p:nvPr>
            <p:ph type="sldNum" sz="quarter" idx="12"/>
          </p:nvPr>
        </p:nvSpPr>
        <p:spPr>
          <a:xfrm>
            <a:off x="1216152" y="6355080"/>
            <a:ext cx="1219200" cy="365760"/>
          </a:xfrm>
        </p:spPr>
        <p:txBody>
          <a:bodyPr/>
          <a:lstStyle/>
          <a:p>
            <a:fld id="{28FDEE8E-F8A1-4B7C-9682-88D5176B2946}" type="slidenum">
              <a:rPr lang="pl-PL" smtClean="0"/>
              <a:t>‹#›</a:t>
            </a:fld>
            <a:endParaRPr lang="pl-PL"/>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D9828AF-BC10-45F0-8316-341639077DA2}" type="datetimeFigureOut">
              <a:rPr lang="pl-PL" smtClean="0"/>
              <a:t>2017-06-09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FDEE8E-F8A1-4B7C-9682-88D5176B294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D9828AF-BC10-45F0-8316-341639077DA2}" type="datetimeFigureOut">
              <a:rPr lang="pl-PL" smtClean="0"/>
              <a:t>2017-06-09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FDEE8E-F8A1-4B7C-9682-88D5176B2946}" type="slidenum">
              <a:rPr lang="pl-PL" smtClean="0"/>
              <a:t>‹#›</a:t>
            </a:fld>
            <a:endParaRPr lang="pl-PL"/>
          </a:p>
        </p:txBody>
      </p:sp>
      <p:sp>
        <p:nvSpPr>
          <p:cNvPr id="7" name="Łącznik prostoliniow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oliniow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6D9828AF-BC10-45F0-8316-341639077DA2}" type="datetimeFigureOut">
              <a:rPr lang="pl-PL" smtClean="0"/>
              <a:t>2017-06-09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8FDEE8E-F8A1-4B7C-9682-88D5176B2946}" type="slidenum">
              <a:rPr lang="pl-PL" smtClean="0"/>
              <a:t>‹#›</a:t>
            </a:fld>
            <a:endParaRPr lang="pl-PL"/>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fld id="{6D9828AF-BC10-45F0-8316-341639077DA2}" type="datetimeFigureOut">
              <a:rPr lang="pl-PL" smtClean="0"/>
              <a:t>2017-06-09</a:t>
            </a:fld>
            <a:endParaRPr lang="pl-PL"/>
          </a:p>
        </p:txBody>
      </p:sp>
      <p:sp>
        <p:nvSpPr>
          <p:cNvPr id="5" name="Symbol zastępczy stopki 4"/>
          <p:cNvSpPr>
            <a:spLocks noGrp="1"/>
          </p:cNvSpPr>
          <p:nvPr>
            <p:ph type="ftr" sz="quarter" idx="11"/>
          </p:nvPr>
        </p:nvSpPr>
        <p:spPr>
          <a:xfrm>
            <a:off x="2898648" y="6355080"/>
            <a:ext cx="3474720" cy="365760"/>
          </a:xfrm>
        </p:spPr>
        <p:txBody>
          <a:bodyPr/>
          <a:lstStyle/>
          <a:p>
            <a:endParaRPr lang="pl-PL"/>
          </a:p>
        </p:txBody>
      </p:sp>
      <p:sp>
        <p:nvSpPr>
          <p:cNvPr id="6" name="Symbol zastępczy numeru slajdu 5"/>
          <p:cNvSpPr>
            <a:spLocks noGrp="1"/>
          </p:cNvSpPr>
          <p:nvPr>
            <p:ph type="sldNum" sz="quarter" idx="12"/>
          </p:nvPr>
        </p:nvSpPr>
        <p:spPr>
          <a:xfrm>
            <a:off x="1069848" y="6355080"/>
            <a:ext cx="1520952" cy="365760"/>
          </a:xfrm>
        </p:spPr>
        <p:txBody>
          <a:bodyPr/>
          <a:lstStyle/>
          <a:p>
            <a:fld id="{28FDEE8E-F8A1-4B7C-9682-88D5176B2946}" type="slidenum">
              <a:rPr lang="pl-PL" smtClean="0"/>
              <a:t>‹#›</a:t>
            </a:fld>
            <a:endParaRPr lang="pl-PL"/>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6D9828AF-BC10-45F0-8316-341639077DA2}" type="datetimeFigureOut">
              <a:rPr lang="pl-PL" smtClean="0"/>
              <a:t>2017-06-09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FDEE8E-F8A1-4B7C-9682-88D5176B2946}" type="slidenum">
              <a:rPr lang="pl-PL" smtClean="0"/>
              <a:t>‹#›</a:t>
            </a:fld>
            <a:endParaRPr lang="pl-PL"/>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6D9828AF-BC10-45F0-8316-341639077DA2}" type="datetimeFigureOut">
              <a:rPr lang="pl-PL" smtClean="0"/>
              <a:t>2017-06-09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8FDEE8E-F8A1-4B7C-9682-88D5176B2946}" type="slidenum">
              <a:rPr lang="pl-PL" smtClean="0"/>
              <a:t>‹#›</a:t>
            </a:fld>
            <a:endParaRPr lang="pl-PL"/>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D9828AF-BC10-45F0-8316-341639077DA2}" type="datetimeFigureOut">
              <a:rPr lang="pl-PL" smtClean="0"/>
              <a:t>2017-06-09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8FDEE8E-F8A1-4B7C-9682-88D5176B2946}" type="slidenum">
              <a:rPr lang="pl-PL" smtClean="0"/>
              <a:t>‹#›</a:t>
            </a:fld>
            <a:endParaRPr lang="pl-PL"/>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D9828AF-BC10-45F0-8316-341639077DA2}" type="datetimeFigureOut">
              <a:rPr lang="pl-PL" smtClean="0"/>
              <a:t>2017-06-09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8FDEE8E-F8A1-4B7C-9682-88D5176B2946}" type="slidenum">
              <a:rPr lang="pl-PL" smtClean="0"/>
              <a:t>‹#›</a:t>
            </a:fld>
            <a:endParaRPr lang="pl-PL"/>
          </a:p>
        </p:txBody>
      </p:sp>
      <p:sp>
        <p:nvSpPr>
          <p:cNvPr id="5" name="Łącznik prostoliniow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D9828AF-BC10-45F0-8316-341639077DA2}" type="datetimeFigureOut">
              <a:rPr lang="pl-PL" smtClean="0"/>
              <a:t>2017-06-09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FDEE8E-F8A1-4B7C-9682-88D5176B2946}" type="slidenum">
              <a:rPr lang="pl-PL" smtClean="0"/>
              <a:t>‹#›</a:t>
            </a:fld>
            <a:endParaRPr lang="pl-PL"/>
          </a:p>
        </p:txBody>
      </p:sp>
      <p:sp>
        <p:nvSpPr>
          <p:cNvPr id="8" name="Łącznik prostoliniow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Łącznik prostoliniow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D9828AF-BC10-45F0-8316-341639077DA2}" type="datetimeFigureOut">
              <a:rPr lang="pl-PL" smtClean="0"/>
              <a:t>2017-06-09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8FDEE8E-F8A1-4B7C-9682-88D5176B2946}" type="slidenum">
              <a:rPr lang="pl-PL" smtClean="0"/>
              <a:t>‹#›</a:t>
            </a:fld>
            <a:endParaRPr lang="pl-PL"/>
          </a:p>
        </p:txBody>
      </p:sp>
      <p:sp>
        <p:nvSpPr>
          <p:cNvPr id="8" name="Łącznik prostoliniow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D9828AF-BC10-45F0-8316-341639077DA2}" type="datetimeFigureOut">
              <a:rPr lang="pl-PL" smtClean="0"/>
              <a:t>2017-06-09</a:t>
            </a:fld>
            <a:endParaRPr lang="pl-PL"/>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8FDEE8E-F8A1-4B7C-9682-88D5176B2946}" type="slidenum">
              <a:rPr lang="pl-PL" smtClean="0"/>
              <a:t>‹#›</a:t>
            </a:fld>
            <a:endParaRPr lang="pl-PL"/>
          </a:p>
        </p:txBody>
      </p:sp>
      <p:sp>
        <p:nvSpPr>
          <p:cNvPr id="28" name="Łącznik prostoliniow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Łącznik prostoliniow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Anita Srebro</a:t>
            </a:r>
            <a:endParaRPr lang="pl-PL" dirty="0"/>
          </a:p>
        </p:txBody>
      </p:sp>
      <p:sp>
        <p:nvSpPr>
          <p:cNvPr id="4" name="pole tekstowe 3"/>
          <p:cNvSpPr txBox="1"/>
          <p:nvPr/>
        </p:nvSpPr>
        <p:spPr>
          <a:xfrm>
            <a:off x="1331640" y="3933056"/>
            <a:ext cx="6696744" cy="830997"/>
          </a:xfrm>
          <a:prstGeom prst="rect">
            <a:avLst/>
          </a:prstGeom>
          <a:noFill/>
        </p:spPr>
        <p:txBody>
          <a:bodyPr wrap="square" rtlCol="0">
            <a:spAutoFit/>
          </a:bodyPr>
          <a:lstStyle/>
          <a:p>
            <a:pPr algn="r"/>
            <a:r>
              <a:rPr lang="pl-PL" sz="2400" dirty="0">
                <a:latin typeface="+mj-lt"/>
              </a:rPr>
              <a:t>Filozofia rozwoju dziecka w pedagogice Montessori</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228600"/>
            <a:ext cx="8229600"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pl-PL" smtClean="0"/>
              <a:t>Fazy wrażliwe</a:t>
            </a:r>
            <a:endParaRPr lang="pl-PL" dirty="0"/>
          </a:p>
        </p:txBody>
      </p:sp>
      <p:sp>
        <p:nvSpPr>
          <p:cNvPr id="3" name="Symbol zastępczy zawartości 2"/>
          <p:cNvSpPr txBox="1">
            <a:spLocks/>
          </p:cNvSpPr>
          <p:nvPr/>
        </p:nvSpPr>
        <p:spPr>
          <a:xfrm>
            <a:off x="457200" y="1219200"/>
            <a:ext cx="4041648"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Doskonalenie zmysłów </a:t>
            </a:r>
          </a:p>
          <a:p>
            <a:r>
              <a:rPr lang="pl-PL" smtClean="0"/>
              <a:t>(słuch)</a:t>
            </a:r>
            <a:endParaRPr lang="pl-PL" dirty="0"/>
          </a:p>
        </p:txBody>
      </p:sp>
      <p:sp>
        <p:nvSpPr>
          <p:cNvPr id="4" name="Symbol zastępczy zawartości 3"/>
          <p:cNvSpPr txBox="1">
            <a:spLocks/>
          </p:cNvSpPr>
          <p:nvPr/>
        </p:nvSpPr>
        <p:spPr>
          <a:xfrm>
            <a:off x="4632198" y="1216152"/>
            <a:ext cx="4041648"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Doskonalenie zmysłów (dotyk)</a:t>
            </a:r>
          </a:p>
          <a:p>
            <a:endParaRPr lang="pl-P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338437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Znalezione obrazy dla zapytania tabliczki szorstk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924944"/>
            <a:ext cx="3492740" cy="270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3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Fazy wrażliwe</a:t>
            </a:r>
            <a:endParaRPr lang="pl-PL" dirty="0"/>
          </a:p>
        </p:txBody>
      </p:sp>
      <p:sp>
        <p:nvSpPr>
          <p:cNvPr id="3" name="Symbol zastępczy zawartości 2"/>
          <p:cNvSpPr>
            <a:spLocks noGrp="1"/>
          </p:cNvSpPr>
          <p:nvPr>
            <p:ph sz="quarter" idx="1"/>
          </p:nvPr>
        </p:nvSpPr>
        <p:spPr/>
        <p:txBody>
          <a:bodyPr/>
          <a:lstStyle/>
          <a:p>
            <a:r>
              <a:rPr lang="pl-PL" dirty="0" smtClean="0"/>
              <a:t>Doskonalenie zmysłów</a:t>
            </a:r>
          </a:p>
          <a:p>
            <a:r>
              <a:rPr lang="pl-PL" dirty="0" smtClean="0"/>
              <a:t>(węch)</a:t>
            </a:r>
            <a:endParaRPr lang="pl-PL" dirty="0"/>
          </a:p>
        </p:txBody>
      </p:sp>
      <p:sp>
        <p:nvSpPr>
          <p:cNvPr id="4" name="Symbol zastępczy zawartości 3"/>
          <p:cNvSpPr>
            <a:spLocks noGrp="1"/>
          </p:cNvSpPr>
          <p:nvPr>
            <p:ph sz="quarter" idx="2"/>
          </p:nvPr>
        </p:nvSpPr>
        <p:spPr/>
        <p:txBody>
          <a:bodyPr/>
          <a:lstStyle/>
          <a:p>
            <a:r>
              <a:rPr lang="pl-PL" dirty="0" smtClean="0"/>
              <a:t>Doskonalenie zmysłów</a:t>
            </a:r>
          </a:p>
          <a:p>
            <a:r>
              <a:rPr lang="pl-PL" dirty="0" smtClean="0"/>
              <a:t>(wzrok)</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64904"/>
            <a:ext cx="3282273" cy="323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16931"/>
            <a:ext cx="3638881" cy="272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30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Fazy wrażliwe</a:t>
            </a:r>
            <a:endParaRPr lang="pl-PL" dirty="0"/>
          </a:p>
        </p:txBody>
      </p:sp>
      <p:sp>
        <p:nvSpPr>
          <p:cNvPr id="3" name="Symbol zastępczy zawartości 2"/>
          <p:cNvSpPr>
            <a:spLocks noGrp="1"/>
          </p:cNvSpPr>
          <p:nvPr>
            <p:ph sz="quarter" idx="1"/>
          </p:nvPr>
        </p:nvSpPr>
        <p:spPr/>
        <p:txBody>
          <a:bodyPr/>
          <a:lstStyle/>
          <a:p>
            <a:r>
              <a:rPr lang="pl-PL" dirty="0" smtClean="0"/>
              <a:t>Na pisanie</a:t>
            </a:r>
            <a:endParaRPr lang="pl-PL" dirty="0"/>
          </a:p>
        </p:txBody>
      </p:sp>
      <p:sp>
        <p:nvSpPr>
          <p:cNvPr id="4" name="Symbol zastępczy zawartości 3"/>
          <p:cNvSpPr>
            <a:spLocks noGrp="1"/>
          </p:cNvSpPr>
          <p:nvPr>
            <p:ph sz="quarter" idx="2"/>
          </p:nvPr>
        </p:nvSpPr>
        <p:spPr/>
        <p:txBody>
          <a:bodyPr/>
          <a:lstStyle/>
          <a:p>
            <a:r>
              <a:rPr lang="pl-PL" dirty="0" smtClean="0"/>
              <a:t>Na porządek</a:t>
            </a: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780928"/>
            <a:ext cx="3550701" cy="266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18268"/>
            <a:ext cx="3717793" cy="278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08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Fazy wrażliwe</a:t>
            </a:r>
            <a:endParaRPr lang="pl-PL" dirty="0"/>
          </a:p>
        </p:txBody>
      </p:sp>
      <p:sp>
        <p:nvSpPr>
          <p:cNvPr id="3" name="Symbol zastępczy zawartości 2"/>
          <p:cNvSpPr>
            <a:spLocks noGrp="1"/>
          </p:cNvSpPr>
          <p:nvPr>
            <p:ph sz="quarter" idx="1"/>
          </p:nvPr>
        </p:nvSpPr>
        <p:spPr/>
        <p:txBody>
          <a:bodyPr/>
          <a:lstStyle/>
          <a:p>
            <a:r>
              <a:rPr lang="pl-PL" dirty="0" smtClean="0"/>
              <a:t>Na czytanie</a:t>
            </a:r>
            <a:endParaRPr lang="pl-PL" dirty="0"/>
          </a:p>
        </p:txBody>
      </p:sp>
      <p:sp>
        <p:nvSpPr>
          <p:cNvPr id="4" name="Symbol zastępczy zawartości 3"/>
          <p:cNvSpPr>
            <a:spLocks noGrp="1"/>
          </p:cNvSpPr>
          <p:nvPr>
            <p:ph sz="quarter" idx="2"/>
          </p:nvPr>
        </p:nvSpPr>
        <p:spPr/>
        <p:txBody>
          <a:bodyPr/>
          <a:lstStyle/>
          <a:p>
            <a:r>
              <a:rPr lang="pl-PL" dirty="0" smtClean="0"/>
              <a:t>Na matematykę</a:t>
            </a:r>
            <a:endParaRPr lang="pl-P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08920"/>
            <a:ext cx="3083496" cy="231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08920"/>
            <a:ext cx="4494748" cy="254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70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smtClean="0"/>
              <a:t>Etapy rozwoju człowieka wg M. Montessori</a:t>
            </a:r>
            <a:endParaRPr lang="pl-PL" sz="2800" dirty="0"/>
          </a:p>
        </p:txBody>
      </p:sp>
      <p:cxnSp>
        <p:nvCxnSpPr>
          <p:cNvPr id="5" name="Łącznik prostoliniowy 4"/>
          <p:cNvCxnSpPr/>
          <p:nvPr/>
        </p:nvCxnSpPr>
        <p:spPr>
          <a:xfrm>
            <a:off x="683568" y="2708920"/>
            <a:ext cx="936104"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Łącznik prostoliniowy 5"/>
          <p:cNvCxnSpPr/>
          <p:nvPr/>
        </p:nvCxnSpPr>
        <p:spPr>
          <a:xfrm>
            <a:off x="2703690" y="2708920"/>
            <a:ext cx="936104"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Łącznik prostoliniowy 6"/>
          <p:cNvCxnSpPr/>
          <p:nvPr/>
        </p:nvCxnSpPr>
        <p:spPr>
          <a:xfrm>
            <a:off x="4644008" y="2708920"/>
            <a:ext cx="936104"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Łącznik prostoliniowy 7"/>
          <p:cNvCxnSpPr/>
          <p:nvPr/>
        </p:nvCxnSpPr>
        <p:spPr>
          <a:xfrm>
            <a:off x="6624228" y="2708920"/>
            <a:ext cx="936104"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Łącznik prostoliniowy 8"/>
          <p:cNvCxnSpPr/>
          <p:nvPr/>
        </p:nvCxnSpPr>
        <p:spPr>
          <a:xfrm flipH="1">
            <a:off x="1835696" y="2708920"/>
            <a:ext cx="733533"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Łącznik prostoliniowy 10"/>
          <p:cNvCxnSpPr/>
          <p:nvPr/>
        </p:nvCxnSpPr>
        <p:spPr>
          <a:xfrm flipH="1">
            <a:off x="3779912" y="2708920"/>
            <a:ext cx="733533"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oliniowy 11"/>
          <p:cNvCxnSpPr/>
          <p:nvPr/>
        </p:nvCxnSpPr>
        <p:spPr>
          <a:xfrm flipH="1">
            <a:off x="5789409" y="2708920"/>
            <a:ext cx="733533"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Łącznik prostoliniowy 12"/>
          <p:cNvCxnSpPr/>
          <p:nvPr/>
        </p:nvCxnSpPr>
        <p:spPr>
          <a:xfrm flipH="1">
            <a:off x="7740352" y="2708920"/>
            <a:ext cx="733533"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467544" y="2420888"/>
            <a:ext cx="300082" cy="369332"/>
          </a:xfrm>
          <a:prstGeom prst="rect">
            <a:avLst/>
          </a:prstGeom>
          <a:noFill/>
        </p:spPr>
        <p:txBody>
          <a:bodyPr wrap="none" rtlCol="0">
            <a:spAutoFit/>
          </a:bodyPr>
          <a:lstStyle/>
          <a:p>
            <a:r>
              <a:rPr lang="pl-PL" dirty="0"/>
              <a:t>0</a:t>
            </a:r>
          </a:p>
        </p:txBody>
      </p:sp>
      <p:sp>
        <p:nvSpPr>
          <p:cNvPr id="16" name="pole tekstowe 15"/>
          <p:cNvSpPr txBox="1"/>
          <p:nvPr/>
        </p:nvSpPr>
        <p:spPr>
          <a:xfrm>
            <a:off x="1535614" y="4175159"/>
            <a:ext cx="300082" cy="369332"/>
          </a:xfrm>
          <a:prstGeom prst="rect">
            <a:avLst/>
          </a:prstGeom>
          <a:noFill/>
        </p:spPr>
        <p:txBody>
          <a:bodyPr wrap="none" rtlCol="0">
            <a:spAutoFit/>
          </a:bodyPr>
          <a:lstStyle/>
          <a:p>
            <a:r>
              <a:rPr lang="pl-PL" dirty="0" smtClean="0"/>
              <a:t>3</a:t>
            </a:r>
            <a:endParaRPr lang="pl-PL" dirty="0"/>
          </a:p>
        </p:txBody>
      </p:sp>
      <p:sp>
        <p:nvSpPr>
          <p:cNvPr id="17" name="pole tekstowe 16"/>
          <p:cNvSpPr txBox="1"/>
          <p:nvPr/>
        </p:nvSpPr>
        <p:spPr>
          <a:xfrm>
            <a:off x="7560332" y="4149080"/>
            <a:ext cx="415498" cy="369332"/>
          </a:xfrm>
          <a:prstGeom prst="rect">
            <a:avLst/>
          </a:prstGeom>
          <a:noFill/>
        </p:spPr>
        <p:txBody>
          <a:bodyPr wrap="none" rtlCol="0">
            <a:spAutoFit/>
          </a:bodyPr>
          <a:lstStyle/>
          <a:p>
            <a:r>
              <a:rPr lang="pl-PL" dirty="0" smtClean="0"/>
              <a:t>21</a:t>
            </a:r>
            <a:endParaRPr lang="pl-PL" dirty="0"/>
          </a:p>
        </p:txBody>
      </p:sp>
      <p:sp>
        <p:nvSpPr>
          <p:cNvPr id="18" name="pole tekstowe 17"/>
          <p:cNvSpPr txBox="1"/>
          <p:nvPr/>
        </p:nvSpPr>
        <p:spPr>
          <a:xfrm>
            <a:off x="2553649" y="2344229"/>
            <a:ext cx="300082" cy="369332"/>
          </a:xfrm>
          <a:prstGeom prst="rect">
            <a:avLst/>
          </a:prstGeom>
          <a:noFill/>
        </p:spPr>
        <p:txBody>
          <a:bodyPr wrap="none" rtlCol="0">
            <a:spAutoFit/>
          </a:bodyPr>
          <a:lstStyle/>
          <a:p>
            <a:r>
              <a:rPr lang="pl-PL" dirty="0" smtClean="0"/>
              <a:t>6</a:t>
            </a:r>
            <a:endParaRPr lang="pl-PL" dirty="0"/>
          </a:p>
        </p:txBody>
      </p:sp>
      <p:sp>
        <p:nvSpPr>
          <p:cNvPr id="19" name="pole tekstowe 18"/>
          <p:cNvSpPr txBox="1"/>
          <p:nvPr/>
        </p:nvSpPr>
        <p:spPr>
          <a:xfrm>
            <a:off x="6474187" y="2326251"/>
            <a:ext cx="415498" cy="369332"/>
          </a:xfrm>
          <a:prstGeom prst="rect">
            <a:avLst/>
          </a:prstGeom>
          <a:noFill/>
        </p:spPr>
        <p:txBody>
          <a:bodyPr wrap="none" rtlCol="0">
            <a:spAutoFit/>
          </a:bodyPr>
          <a:lstStyle/>
          <a:p>
            <a:r>
              <a:rPr lang="pl-PL" dirty="0" smtClean="0"/>
              <a:t>18</a:t>
            </a:r>
            <a:endParaRPr lang="pl-PL" dirty="0"/>
          </a:p>
        </p:txBody>
      </p:sp>
      <p:sp>
        <p:nvSpPr>
          <p:cNvPr id="20" name="pole tekstowe 19"/>
          <p:cNvSpPr txBox="1"/>
          <p:nvPr/>
        </p:nvSpPr>
        <p:spPr>
          <a:xfrm>
            <a:off x="5580112" y="4175159"/>
            <a:ext cx="415498" cy="369332"/>
          </a:xfrm>
          <a:prstGeom prst="rect">
            <a:avLst/>
          </a:prstGeom>
          <a:noFill/>
        </p:spPr>
        <p:txBody>
          <a:bodyPr wrap="none" rtlCol="0">
            <a:spAutoFit/>
          </a:bodyPr>
          <a:lstStyle/>
          <a:p>
            <a:r>
              <a:rPr lang="pl-PL" dirty="0" smtClean="0"/>
              <a:t>15</a:t>
            </a:r>
            <a:endParaRPr lang="pl-PL" dirty="0"/>
          </a:p>
        </p:txBody>
      </p:sp>
      <p:sp>
        <p:nvSpPr>
          <p:cNvPr id="21" name="pole tekstowe 20"/>
          <p:cNvSpPr txBox="1"/>
          <p:nvPr/>
        </p:nvSpPr>
        <p:spPr>
          <a:xfrm>
            <a:off x="4493967" y="2326251"/>
            <a:ext cx="415498" cy="369332"/>
          </a:xfrm>
          <a:prstGeom prst="rect">
            <a:avLst/>
          </a:prstGeom>
          <a:noFill/>
        </p:spPr>
        <p:txBody>
          <a:bodyPr wrap="none" rtlCol="0">
            <a:spAutoFit/>
          </a:bodyPr>
          <a:lstStyle/>
          <a:p>
            <a:r>
              <a:rPr lang="pl-PL" dirty="0" smtClean="0"/>
              <a:t>12</a:t>
            </a:r>
            <a:endParaRPr lang="pl-PL" dirty="0"/>
          </a:p>
        </p:txBody>
      </p:sp>
      <p:sp>
        <p:nvSpPr>
          <p:cNvPr id="22" name="pole tekstowe 21"/>
          <p:cNvSpPr txBox="1"/>
          <p:nvPr/>
        </p:nvSpPr>
        <p:spPr>
          <a:xfrm>
            <a:off x="3510758" y="4162883"/>
            <a:ext cx="300082" cy="369332"/>
          </a:xfrm>
          <a:prstGeom prst="rect">
            <a:avLst/>
          </a:prstGeom>
          <a:noFill/>
        </p:spPr>
        <p:txBody>
          <a:bodyPr wrap="none" rtlCol="0">
            <a:spAutoFit/>
          </a:bodyPr>
          <a:lstStyle/>
          <a:p>
            <a:r>
              <a:rPr lang="pl-PL" dirty="0" smtClean="0"/>
              <a:t>9</a:t>
            </a:r>
            <a:endParaRPr lang="pl-PL" dirty="0"/>
          </a:p>
        </p:txBody>
      </p:sp>
      <p:sp>
        <p:nvSpPr>
          <p:cNvPr id="23" name="pole tekstowe 22"/>
          <p:cNvSpPr txBox="1"/>
          <p:nvPr/>
        </p:nvSpPr>
        <p:spPr>
          <a:xfrm>
            <a:off x="8446630" y="2317090"/>
            <a:ext cx="415498" cy="369332"/>
          </a:xfrm>
          <a:prstGeom prst="rect">
            <a:avLst/>
          </a:prstGeom>
          <a:noFill/>
        </p:spPr>
        <p:txBody>
          <a:bodyPr wrap="none" rtlCol="0">
            <a:spAutoFit/>
          </a:bodyPr>
          <a:lstStyle/>
          <a:p>
            <a:r>
              <a:rPr lang="pl-PL" dirty="0" smtClean="0"/>
              <a:t>24</a:t>
            </a:r>
            <a:endParaRPr lang="pl-PL" dirty="0"/>
          </a:p>
        </p:txBody>
      </p:sp>
      <p:sp>
        <p:nvSpPr>
          <p:cNvPr id="24" name="pole tekstowe 23"/>
          <p:cNvSpPr txBox="1"/>
          <p:nvPr/>
        </p:nvSpPr>
        <p:spPr>
          <a:xfrm>
            <a:off x="1001578" y="2695583"/>
            <a:ext cx="1338174" cy="646331"/>
          </a:xfrm>
          <a:prstGeom prst="rect">
            <a:avLst/>
          </a:prstGeom>
          <a:noFill/>
        </p:spPr>
        <p:txBody>
          <a:bodyPr wrap="square" rtlCol="0">
            <a:spAutoFit/>
          </a:bodyPr>
          <a:lstStyle/>
          <a:p>
            <a:r>
              <a:rPr lang="pl-PL" dirty="0" smtClean="0"/>
              <a:t>wczesne dzieciństwo</a:t>
            </a:r>
            <a:endParaRPr lang="pl-PL" dirty="0"/>
          </a:p>
        </p:txBody>
      </p:sp>
      <p:sp>
        <p:nvSpPr>
          <p:cNvPr id="25" name="pole tekstowe 24"/>
          <p:cNvSpPr txBox="1"/>
          <p:nvPr/>
        </p:nvSpPr>
        <p:spPr>
          <a:xfrm>
            <a:off x="2999137" y="2834082"/>
            <a:ext cx="1281313" cy="369332"/>
          </a:xfrm>
          <a:prstGeom prst="rect">
            <a:avLst/>
          </a:prstGeom>
          <a:noFill/>
        </p:spPr>
        <p:txBody>
          <a:bodyPr wrap="none" rtlCol="0">
            <a:spAutoFit/>
          </a:bodyPr>
          <a:lstStyle/>
          <a:p>
            <a:r>
              <a:rPr lang="pl-PL" dirty="0" smtClean="0"/>
              <a:t>dzieciństwo</a:t>
            </a:r>
            <a:endParaRPr lang="pl-PL" dirty="0"/>
          </a:p>
        </p:txBody>
      </p:sp>
      <p:sp>
        <p:nvSpPr>
          <p:cNvPr id="26" name="pole tekstowe 25"/>
          <p:cNvSpPr txBox="1"/>
          <p:nvPr/>
        </p:nvSpPr>
        <p:spPr>
          <a:xfrm>
            <a:off x="4909465" y="2834082"/>
            <a:ext cx="1316130" cy="369332"/>
          </a:xfrm>
          <a:prstGeom prst="rect">
            <a:avLst/>
          </a:prstGeom>
          <a:noFill/>
        </p:spPr>
        <p:txBody>
          <a:bodyPr wrap="none" rtlCol="0">
            <a:spAutoFit/>
          </a:bodyPr>
          <a:lstStyle/>
          <a:p>
            <a:r>
              <a:rPr lang="pl-PL" dirty="0" smtClean="0"/>
              <a:t>dojrzewanie</a:t>
            </a:r>
            <a:endParaRPr lang="pl-PL" dirty="0"/>
          </a:p>
        </p:txBody>
      </p:sp>
      <p:sp>
        <p:nvSpPr>
          <p:cNvPr id="27" name="pole tekstowe 26"/>
          <p:cNvSpPr txBox="1"/>
          <p:nvPr/>
        </p:nvSpPr>
        <p:spPr>
          <a:xfrm>
            <a:off x="7092280" y="2834082"/>
            <a:ext cx="1095813" cy="369332"/>
          </a:xfrm>
          <a:prstGeom prst="rect">
            <a:avLst/>
          </a:prstGeom>
          <a:noFill/>
        </p:spPr>
        <p:txBody>
          <a:bodyPr wrap="none" rtlCol="0">
            <a:spAutoFit/>
          </a:bodyPr>
          <a:lstStyle/>
          <a:p>
            <a:r>
              <a:rPr lang="pl-PL" dirty="0" smtClean="0"/>
              <a:t>dorosłość</a:t>
            </a:r>
            <a:endParaRPr lang="pl-PL" dirty="0"/>
          </a:p>
        </p:txBody>
      </p:sp>
      <p:cxnSp>
        <p:nvCxnSpPr>
          <p:cNvPr id="29" name="Łącznik prostoliniowy 28"/>
          <p:cNvCxnSpPr/>
          <p:nvPr/>
        </p:nvCxnSpPr>
        <p:spPr>
          <a:xfrm>
            <a:off x="2703690" y="2731104"/>
            <a:ext cx="0" cy="3650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Łącznik prostoliniowy 31"/>
          <p:cNvCxnSpPr/>
          <p:nvPr/>
        </p:nvCxnSpPr>
        <p:spPr>
          <a:xfrm>
            <a:off x="6636910" y="2719379"/>
            <a:ext cx="0" cy="3650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Łącznik prostoliniowy 32"/>
          <p:cNvCxnSpPr/>
          <p:nvPr/>
        </p:nvCxnSpPr>
        <p:spPr>
          <a:xfrm>
            <a:off x="4644008" y="2731104"/>
            <a:ext cx="0" cy="3650224"/>
          </a:xfrm>
          <a:prstGeom prst="line">
            <a:avLst/>
          </a:prstGeom>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617585" y="4797152"/>
            <a:ext cx="1614545" cy="1200329"/>
          </a:xfrm>
          <a:prstGeom prst="rect">
            <a:avLst/>
          </a:prstGeom>
          <a:noFill/>
        </p:spPr>
        <p:txBody>
          <a:bodyPr wrap="none" rtlCol="0">
            <a:spAutoFit/>
          </a:bodyPr>
          <a:lstStyle/>
          <a:p>
            <a:r>
              <a:rPr lang="pl-PL" dirty="0" smtClean="0"/>
              <a:t>Samodzielność</a:t>
            </a:r>
          </a:p>
          <a:p>
            <a:r>
              <a:rPr lang="pl-PL" dirty="0" smtClean="0"/>
              <a:t>Koordynacja</a:t>
            </a:r>
          </a:p>
          <a:p>
            <a:r>
              <a:rPr lang="pl-PL" dirty="0" smtClean="0"/>
              <a:t>Koncentracja</a:t>
            </a:r>
          </a:p>
          <a:p>
            <a:r>
              <a:rPr lang="pl-PL" dirty="0" smtClean="0"/>
              <a:t>samodyscyplina</a:t>
            </a:r>
            <a:endParaRPr lang="pl-PL" dirty="0"/>
          </a:p>
        </p:txBody>
      </p:sp>
      <p:sp>
        <p:nvSpPr>
          <p:cNvPr id="35" name="pole tekstowe 34"/>
          <p:cNvSpPr txBox="1"/>
          <p:nvPr/>
        </p:nvSpPr>
        <p:spPr>
          <a:xfrm>
            <a:off x="2853731" y="4809295"/>
            <a:ext cx="1666803" cy="1200329"/>
          </a:xfrm>
          <a:prstGeom prst="rect">
            <a:avLst/>
          </a:prstGeom>
          <a:noFill/>
        </p:spPr>
        <p:txBody>
          <a:bodyPr wrap="none" rtlCol="0">
            <a:spAutoFit/>
          </a:bodyPr>
          <a:lstStyle/>
          <a:p>
            <a:r>
              <a:rPr lang="pl-PL" dirty="0" smtClean="0"/>
              <a:t>Moralność</a:t>
            </a:r>
          </a:p>
          <a:p>
            <a:r>
              <a:rPr lang="pl-PL" dirty="0" smtClean="0"/>
              <a:t>Zachwyt</a:t>
            </a:r>
          </a:p>
          <a:p>
            <a:r>
              <a:rPr lang="pl-PL" dirty="0" smtClean="0"/>
              <a:t>Zaangażowanie </a:t>
            </a:r>
          </a:p>
          <a:p>
            <a:r>
              <a:rPr lang="pl-PL" dirty="0" smtClean="0"/>
              <a:t>społeczne</a:t>
            </a:r>
            <a:endParaRPr lang="pl-PL" dirty="0"/>
          </a:p>
        </p:txBody>
      </p:sp>
      <p:sp>
        <p:nvSpPr>
          <p:cNvPr id="36" name="pole tekstowe 35"/>
          <p:cNvSpPr txBox="1"/>
          <p:nvPr/>
        </p:nvSpPr>
        <p:spPr>
          <a:xfrm>
            <a:off x="4675156" y="4378050"/>
            <a:ext cx="1961754" cy="2308324"/>
          </a:xfrm>
          <a:prstGeom prst="rect">
            <a:avLst/>
          </a:prstGeom>
          <a:noFill/>
        </p:spPr>
        <p:txBody>
          <a:bodyPr wrap="square" rtlCol="0">
            <a:spAutoFit/>
          </a:bodyPr>
          <a:lstStyle/>
          <a:p>
            <a:r>
              <a:rPr lang="pl-PL" dirty="0" smtClean="0"/>
              <a:t>Zaufanie</a:t>
            </a:r>
          </a:p>
          <a:p>
            <a:r>
              <a:rPr lang="pl-PL" dirty="0" smtClean="0"/>
              <a:t>Wyrażanie siebie</a:t>
            </a:r>
          </a:p>
          <a:p>
            <a:r>
              <a:rPr lang="pl-PL" dirty="0" smtClean="0"/>
              <a:t>Tworzenie tożsamości</a:t>
            </a:r>
          </a:p>
          <a:p>
            <a:r>
              <a:rPr lang="pl-PL" dirty="0" smtClean="0"/>
              <a:t>Myślenie analityczne</a:t>
            </a:r>
          </a:p>
          <a:p>
            <a:r>
              <a:rPr lang="pl-PL" dirty="0" smtClean="0"/>
              <a:t>Zaangażowanie i</a:t>
            </a:r>
          </a:p>
          <a:p>
            <a:r>
              <a:rPr lang="pl-PL" dirty="0" smtClean="0"/>
              <a:t>odpowiedzialność</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Otoczenie </a:t>
            </a:r>
            <a:r>
              <a:rPr lang="pl-PL" dirty="0" smtClean="0"/>
              <a:t>a </a:t>
            </a:r>
            <a:r>
              <a:rPr lang="pl-PL" dirty="0" smtClean="0"/>
              <a:t>rozwój</a:t>
            </a:r>
            <a:endParaRPr lang="pl-PL" dirty="0"/>
          </a:p>
        </p:txBody>
      </p:sp>
      <p:sp>
        <p:nvSpPr>
          <p:cNvPr id="3" name="Symbol zastępczy zawartości 2"/>
          <p:cNvSpPr>
            <a:spLocks noGrp="1"/>
          </p:cNvSpPr>
          <p:nvPr>
            <p:ph sz="quarter" idx="1"/>
          </p:nvPr>
        </p:nvSpPr>
        <p:spPr/>
        <p:txBody>
          <a:bodyPr/>
          <a:lstStyle/>
          <a:p>
            <a:pPr>
              <a:buNone/>
            </a:pPr>
            <a:endParaRPr lang="pl-PL" dirty="0"/>
          </a:p>
          <a:p>
            <a:pPr>
              <a:buNone/>
            </a:pPr>
            <a:r>
              <a:rPr lang="pl-PL" dirty="0" smtClean="0"/>
              <a:t>Maria Montessori </a:t>
            </a:r>
            <a:r>
              <a:rPr lang="pl-PL" dirty="0" smtClean="0"/>
              <a:t>uważała, że środowisko, w którym dziecko przebywa ma kluczowy wpływ na jego edukację.</a:t>
            </a:r>
            <a:r>
              <a:rPr lang="pl-PL" dirty="0"/>
              <a:t> </a:t>
            </a:r>
            <a:r>
              <a:rPr lang="pl-PL" b="1" dirty="0" smtClean="0"/>
              <a:t>Dlatego powinno być:</a:t>
            </a:r>
          </a:p>
          <a:p>
            <a:r>
              <a:rPr lang="pl-PL" dirty="0" smtClean="0"/>
              <a:t>bezpieczne</a:t>
            </a:r>
            <a:endParaRPr lang="pl-PL" dirty="0" smtClean="0"/>
          </a:p>
          <a:p>
            <a:r>
              <a:rPr lang="pl-PL" dirty="0"/>
              <a:t>g</a:t>
            </a:r>
            <a:r>
              <a:rPr lang="pl-PL" dirty="0" smtClean="0"/>
              <a:t>warantujące swobodę w działaniu</a:t>
            </a:r>
          </a:p>
          <a:p>
            <a:r>
              <a:rPr lang="pl-PL" dirty="0"/>
              <a:t>b</a:t>
            </a:r>
            <a:r>
              <a:rPr lang="pl-PL" dirty="0" smtClean="0"/>
              <a:t>ogate w możliwości odkrywania</a:t>
            </a:r>
          </a:p>
          <a:p>
            <a:r>
              <a:rPr lang="pl-PL" dirty="0"/>
              <a:t>u</a:t>
            </a:r>
            <a:r>
              <a:rPr lang="pl-PL" dirty="0" smtClean="0"/>
              <a:t>porządkowane</a:t>
            </a:r>
          </a:p>
          <a:p>
            <a:r>
              <a:rPr lang="pl-PL" dirty="0"/>
              <a:t>d</a:t>
            </a:r>
            <a:r>
              <a:rPr lang="pl-PL" dirty="0" smtClean="0"/>
              <a:t>ostosowane do potrzeb dziecka</a:t>
            </a:r>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340768"/>
          </a:xfrm>
        </p:spPr>
        <p:txBody>
          <a:bodyPr>
            <a:noAutofit/>
          </a:bodyPr>
          <a:lstStyle/>
          <a:p>
            <a:r>
              <a:rPr lang="pl-PL" sz="2400" dirty="0" smtClean="0"/>
              <a:t/>
            </a:r>
            <a:br>
              <a:rPr lang="pl-PL" sz="2400" dirty="0" smtClean="0"/>
            </a:br>
            <a:r>
              <a:rPr lang="pl-PL" sz="2400" dirty="0" smtClean="0"/>
              <a:t>Program </a:t>
            </a:r>
            <a:r>
              <a:rPr lang="pl-PL" sz="2400" dirty="0" smtClean="0"/>
              <a:t>Montessori realizuje </a:t>
            </a:r>
            <a:r>
              <a:rPr lang="pl-PL" sz="2400" dirty="0" smtClean="0"/>
              <a:t>wszystkie potrzeby rozwojowe dzieci ponieważ:</a:t>
            </a:r>
            <a:br>
              <a:rPr lang="pl-PL" sz="2400" dirty="0" smtClean="0"/>
            </a:br>
            <a:endParaRPr lang="pl-PL" sz="2400" dirty="0"/>
          </a:p>
        </p:txBody>
      </p:sp>
      <p:sp>
        <p:nvSpPr>
          <p:cNvPr id="3" name="Symbol zastępczy zawartości 2"/>
          <p:cNvSpPr>
            <a:spLocks noGrp="1"/>
          </p:cNvSpPr>
          <p:nvPr>
            <p:ph sz="quarter" idx="1"/>
          </p:nvPr>
        </p:nvSpPr>
        <p:spPr>
          <a:xfrm>
            <a:off x="457200" y="2000240"/>
            <a:ext cx="8229600" cy="4125923"/>
          </a:xfrm>
        </p:spPr>
        <p:txBody>
          <a:bodyPr>
            <a:normAutofit fontScale="85000" lnSpcReduction="20000"/>
          </a:bodyPr>
          <a:lstStyle/>
          <a:p>
            <a:r>
              <a:rPr lang="pl-PL" dirty="0" smtClean="0"/>
              <a:t>Uczy przez działanie</a:t>
            </a:r>
          </a:p>
          <a:p>
            <a:r>
              <a:rPr lang="pl-PL" dirty="0" smtClean="0"/>
              <a:t>Dba o aktywność fizyczną i ruch na powietrzu</a:t>
            </a:r>
          </a:p>
          <a:p>
            <a:r>
              <a:rPr lang="pl-PL" dirty="0" smtClean="0"/>
              <a:t>Pomaga w budowaniu pozytywnego obrazu siebie, daje poczucie sprawstwa.</a:t>
            </a:r>
          </a:p>
          <a:p>
            <a:r>
              <a:rPr lang="pl-PL" dirty="0" smtClean="0"/>
              <a:t>Uczy serdeczności i bliskiego kontaktu.</a:t>
            </a:r>
          </a:p>
          <a:p>
            <a:r>
              <a:rPr lang="pl-PL" dirty="0" smtClean="0"/>
              <a:t>Daje możliwość wyboru.</a:t>
            </a:r>
          </a:p>
          <a:p>
            <a:r>
              <a:rPr lang="pl-PL" dirty="0" smtClean="0"/>
              <a:t>Wspiera działanie </a:t>
            </a:r>
            <a:r>
              <a:rPr lang="pl-PL" dirty="0" smtClean="0"/>
              <a:t>twórcze</a:t>
            </a:r>
          </a:p>
          <a:p>
            <a:r>
              <a:rPr lang="pl-PL" dirty="0" smtClean="0"/>
              <a:t>Daje </a:t>
            </a:r>
            <a:r>
              <a:rPr lang="pl-PL" dirty="0"/>
              <a:t>realne wyzwania</a:t>
            </a:r>
          </a:p>
          <a:p>
            <a:r>
              <a:rPr lang="pl-PL" dirty="0"/>
              <a:t>Identyfikuje i nazywa stany emocjonalne</a:t>
            </a:r>
          </a:p>
          <a:p>
            <a:r>
              <a:rPr lang="pl-PL" dirty="0"/>
              <a:t>Uczy prawidłowych relacji z innymi</a:t>
            </a:r>
          </a:p>
          <a:p>
            <a:r>
              <a:rPr lang="pl-PL" dirty="0"/>
              <a:t>Rozwija koncentrację, wytrwałość, cierpliwość</a:t>
            </a:r>
          </a:p>
          <a:p>
            <a:r>
              <a:rPr lang="pl-PL" dirty="0"/>
              <a:t>Nakierowany jest na indywidualny tok rozwoju</a:t>
            </a:r>
          </a:p>
          <a:p>
            <a:endParaRPr lang="pl-PL" dirty="0" smtClean="0"/>
          </a:p>
          <a:p>
            <a:endParaRPr lang="pl-PL" dirty="0"/>
          </a:p>
          <a:p>
            <a:endParaRPr lang="pl-P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stretch>
            <a:fillRect/>
          </a:stretch>
        </p:blipFill>
        <p:spPr bwMode="auto">
          <a:xfrm>
            <a:off x="869156" y="1219200"/>
            <a:ext cx="7405687" cy="49371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Rola nauczyciela</a:t>
            </a:r>
            <a:endParaRPr lang="pl-PL" dirty="0"/>
          </a:p>
        </p:txBody>
      </p:sp>
      <p:sp>
        <p:nvSpPr>
          <p:cNvPr id="3" name="Symbol zastępczy zawartości 2"/>
          <p:cNvSpPr>
            <a:spLocks noGrp="1"/>
          </p:cNvSpPr>
          <p:nvPr>
            <p:ph sz="quarter" idx="1"/>
          </p:nvPr>
        </p:nvSpPr>
        <p:spPr/>
        <p:txBody>
          <a:bodyPr/>
          <a:lstStyle/>
          <a:p>
            <a:r>
              <a:rPr lang="pl-PL" dirty="0" smtClean="0"/>
              <a:t>Obserwator</a:t>
            </a:r>
          </a:p>
          <a:p>
            <a:r>
              <a:rPr lang="pl-PL" dirty="0" smtClean="0"/>
              <a:t>Model roli</a:t>
            </a:r>
          </a:p>
          <a:p>
            <a:r>
              <a:rPr lang="pl-PL" dirty="0" smtClean="0"/>
              <a:t>Widzący dziecko o krok na przód</a:t>
            </a:r>
          </a:p>
          <a:p>
            <a:r>
              <a:rPr lang="pl-PL" dirty="0" smtClean="0"/>
              <a:t>Dobry organizator i planujący pracę</a:t>
            </a:r>
          </a:p>
          <a:p>
            <a:r>
              <a:rPr lang="pl-PL" dirty="0" smtClean="0"/>
              <a:t>O wysokiej kulturze osobistej</a:t>
            </a:r>
          </a:p>
          <a:p>
            <a:r>
              <a:rPr lang="pl-PL" dirty="0" smtClean="0"/>
              <a:t>Wysokie kompetencje społeczne / komunikacyjne</a:t>
            </a:r>
          </a:p>
          <a:p>
            <a:r>
              <a:rPr lang="pl-PL" dirty="0" smtClean="0"/>
              <a:t>Dbający o otoczenie</a:t>
            </a:r>
          </a:p>
          <a:p>
            <a:r>
              <a:rPr lang="pl-PL" dirty="0" smtClean="0"/>
              <a:t>Cierpliwy i wyrozumiały</a:t>
            </a:r>
          </a:p>
          <a:p>
            <a:r>
              <a:rPr lang="pl-PL" dirty="0" smtClean="0"/>
              <a:t>Nieoceniający</a:t>
            </a:r>
          </a:p>
          <a:p>
            <a:r>
              <a:rPr lang="pl-PL" dirty="0" smtClean="0"/>
              <a:t>Niechwalący</a:t>
            </a:r>
            <a:endParaRPr lang="pl-PL" dirty="0"/>
          </a:p>
        </p:txBody>
      </p:sp>
    </p:spTree>
    <p:extLst>
      <p:ext uri="{BB962C8B-B14F-4D97-AF65-F5344CB8AC3E}">
        <p14:creationId xmlns:p14="http://schemas.microsoft.com/office/powerpoint/2010/main" val="115006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Rola rodziny</a:t>
            </a:r>
            <a:endParaRPr lang="pl-PL" dirty="0"/>
          </a:p>
        </p:txBody>
      </p:sp>
      <p:sp>
        <p:nvSpPr>
          <p:cNvPr id="3" name="Symbol zastępczy zawartości 2"/>
          <p:cNvSpPr>
            <a:spLocks noGrp="1"/>
          </p:cNvSpPr>
          <p:nvPr>
            <p:ph sz="quarter" idx="1"/>
          </p:nvPr>
        </p:nvSpPr>
        <p:spPr/>
        <p:txBody>
          <a:bodyPr>
            <a:normAutofit fontScale="85000" lnSpcReduction="10000"/>
          </a:bodyPr>
          <a:lstStyle/>
          <a:p>
            <a:pPr>
              <a:buNone/>
            </a:pPr>
            <a:r>
              <a:rPr lang="pl-PL" dirty="0" smtClean="0"/>
              <a:t>Rodzice tworzą główne środowisko rozwoju dziecka dlatego powinni stworzyć optymalne warunki wspierające rozwój poprzez:</a:t>
            </a:r>
          </a:p>
          <a:p>
            <a:pPr>
              <a:buFont typeface="Wingdings" pitchFamily="2" charset="2"/>
              <a:buChar char="§"/>
            </a:pPr>
            <a:r>
              <a:rPr lang="pl-PL" dirty="0" smtClean="0"/>
              <a:t>Nauczenie samoobsługi (mycia, ubierania, jedzenia, sprzątania po sobie itp.).</a:t>
            </a:r>
          </a:p>
          <a:p>
            <a:pPr>
              <a:buFont typeface="Wingdings" pitchFamily="2" charset="2"/>
              <a:buChar char="§"/>
            </a:pPr>
            <a:r>
              <a:rPr lang="pl-PL" dirty="0" smtClean="0"/>
              <a:t>Bycie z dzieckiem, ale też pozostawienie przestrzeni do działania.</a:t>
            </a:r>
          </a:p>
          <a:p>
            <a:pPr>
              <a:buFont typeface="Wingdings" pitchFamily="2" charset="2"/>
              <a:buChar char="§"/>
            </a:pPr>
            <a:r>
              <a:rPr lang="pl-PL" dirty="0" smtClean="0"/>
              <a:t>Wyznaczanie granic. Dawać poczucie bezpieczeństwa. </a:t>
            </a:r>
            <a:endParaRPr lang="pl-PL" dirty="0" smtClean="0"/>
          </a:p>
          <a:p>
            <a:pPr>
              <a:buFont typeface="Wingdings" pitchFamily="2" charset="2"/>
              <a:buChar char="§"/>
            </a:pPr>
            <a:r>
              <a:rPr lang="pl-PL" dirty="0"/>
              <a:t>Mówić o uczuciach. Dawać zrozumienie. </a:t>
            </a:r>
          </a:p>
          <a:p>
            <a:pPr>
              <a:buFont typeface="Wingdings" pitchFamily="2" charset="2"/>
              <a:buChar char="§"/>
            </a:pPr>
            <a:r>
              <a:rPr lang="pl-PL" dirty="0"/>
              <a:t>Nie oceniać. Być razem w każdej sytuacji.</a:t>
            </a:r>
          </a:p>
          <a:p>
            <a:pPr>
              <a:buFont typeface="Wingdings" pitchFamily="2" charset="2"/>
              <a:buChar char="§"/>
            </a:pPr>
            <a:r>
              <a:rPr lang="pl-PL" dirty="0"/>
              <a:t>Pracować wspólnie, pozwolić, aby dziecko pomagało (pranie sprzątanie itp.).</a:t>
            </a:r>
          </a:p>
          <a:p>
            <a:pPr>
              <a:buFont typeface="Wingdings" pitchFamily="2" charset="2"/>
              <a:buChar char="§"/>
            </a:pPr>
            <a:r>
              <a:rPr lang="pl-PL" dirty="0"/>
              <a:t>Wierzyć we własne dziecko.</a:t>
            </a:r>
          </a:p>
          <a:p>
            <a:pPr>
              <a:buFont typeface="Wingdings" pitchFamily="2" charset="2"/>
              <a:buChar char="§"/>
            </a:pPr>
            <a:r>
              <a:rPr lang="pl-PL" dirty="0"/>
              <a:t>Kochać je i szanować zainteresowania i potrzeby.</a:t>
            </a:r>
          </a:p>
          <a:p>
            <a:pPr>
              <a:buFont typeface="Wingdings" pitchFamily="2" charset="2"/>
              <a:buChar char="§"/>
            </a:pPr>
            <a:r>
              <a:rPr lang="pl-PL" dirty="0"/>
              <a:t>Zachęcać do działania. </a:t>
            </a:r>
          </a:p>
          <a:p>
            <a:pPr>
              <a:buFont typeface="Wingdings" pitchFamily="2" charset="2"/>
              <a:buChar char="§"/>
            </a:pPr>
            <a:endParaRPr lang="pl-PL" dirty="0" smtClean="0"/>
          </a:p>
          <a:p>
            <a:endParaRPr lang="pl-PL"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t>Maria Montessori – kim była?</a:t>
            </a:r>
            <a:endParaRPr lang="pl-PL" sz="3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74270"/>
            <a:ext cx="8229600" cy="43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ole tekstowe 6"/>
          <p:cNvSpPr txBox="1"/>
          <p:nvPr/>
        </p:nvSpPr>
        <p:spPr>
          <a:xfrm>
            <a:off x="467544" y="5013176"/>
            <a:ext cx="3240695" cy="646331"/>
          </a:xfrm>
          <a:prstGeom prst="rect">
            <a:avLst/>
          </a:prstGeom>
          <a:noFill/>
        </p:spPr>
        <p:txBody>
          <a:bodyPr wrap="none" rtlCol="0">
            <a:spAutoFit/>
          </a:bodyPr>
          <a:lstStyle/>
          <a:p>
            <a:r>
              <a:rPr lang="pl-PL" i="1" dirty="0" smtClean="0">
                <a:solidFill>
                  <a:schemeClr val="bg1"/>
                </a:solidFill>
              </a:rPr>
              <a:t>Czego nie ma najpierw w zmysłach</a:t>
            </a:r>
          </a:p>
          <a:p>
            <a:r>
              <a:rPr lang="pl-PL" i="1" dirty="0" smtClean="0">
                <a:solidFill>
                  <a:schemeClr val="bg1"/>
                </a:solidFill>
              </a:rPr>
              <a:t>tego nie będzie później w umyśle</a:t>
            </a:r>
            <a:endParaRPr lang="pl-PL" i="1"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83077" y="2420888"/>
            <a:ext cx="8352928" cy="3970318"/>
          </a:xfrm>
          <a:prstGeom prst="rect">
            <a:avLst/>
          </a:prstGeom>
        </p:spPr>
        <p:txBody>
          <a:bodyPr wrap="square">
            <a:spAutoFit/>
          </a:bodyPr>
          <a:lstStyle/>
          <a:p>
            <a:pPr algn="just"/>
            <a:r>
              <a:rPr lang="pl-PL" dirty="0">
                <a:latin typeface="+mj-lt"/>
              </a:rPr>
              <a:t>Maria Montessori to włoska lekarka, która w trakcie swoich badań </a:t>
            </a:r>
            <a:r>
              <a:rPr lang="pl-PL" dirty="0" smtClean="0">
                <a:latin typeface="+mj-lt"/>
              </a:rPr>
              <a:t>w szpitalu </a:t>
            </a:r>
            <a:r>
              <a:rPr lang="pl-PL" dirty="0">
                <a:latin typeface="+mj-lt"/>
              </a:rPr>
              <a:t>psychiatrycznym i w toku swoich dalszych obserwacji i pracy z dziećmi niepełnosprawnymi intelektualnie doszła do wniosku, że niepełnosprawność intelektualna jest problemem pedagogicznym a nie medycznym. Studiując dzieła </a:t>
            </a:r>
            <a:r>
              <a:rPr lang="pl-PL" dirty="0" err="1">
                <a:latin typeface="+mj-lt"/>
              </a:rPr>
              <a:t>Itarda</a:t>
            </a:r>
            <a:r>
              <a:rPr lang="pl-PL" dirty="0">
                <a:latin typeface="+mj-lt"/>
              </a:rPr>
              <a:t> i </a:t>
            </a:r>
            <a:r>
              <a:rPr lang="pl-PL" dirty="0" err="1">
                <a:latin typeface="+mj-lt"/>
              </a:rPr>
              <a:t>Seguina</a:t>
            </a:r>
            <a:r>
              <a:rPr lang="pl-PL" dirty="0">
                <a:latin typeface="+mj-lt"/>
              </a:rPr>
              <a:t> utwierdziła się w tym przekonaniu. Pracowała z dziećmi niepełnosprawnymi przez dwa lata, tworząc dla nich materiały rozwojowe. Po dwóch latach pracy i obserwacji niepełnosprawnych, po efektach jakie odniosła, zadała sobie pytanie: „W jaki sposób rozwinie się osobowość dziecka w normie intelektualnej, które wzrastałoby w otoczeniu tychże materiałów?” Odpowiedź na to pytanie miała dostać niebawem. Zastała poproszona o stworzenie szkoły dla dzieci z biednej dzielnicy Świętego Wawrzyńca w Rzymie. Tak powstał pierwszy Dom Dziecięcy (</a:t>
            </a:r>
            <a:r>
              <a:rPr lang="pl-PL" dirty="0" err="1">
                <a:latin typeface="+mj-lt"/>
              </a:rPr>
              <a:t>Casa</a:t>
            </a:r>
            <a:r>
              <a:rPr lang="pl-PL" dirty="0">
                <a:latin typeface="+mj-lt"/>
              </a:rPr>
              <a:t> dei </a:t>
            </a:r>
            <a:r>
              <a:rPr lang="pl-PL" dirty="0" err="1">
                <a:latin typeface="+mj-lt"/>
              </a:rPr>
              <a:t>Bambini</a:t>
            </a:r>
            <a:r>
              <a:rPr lang="pl-PL" dirty="0">
                <a:latin typeface="+mj-lt"/>
              </a:rPr>
              <a:t>). Miało to miejsce w styczniu 1907 roku.</a:t>
            </a:r>
            <a:endParaRPr lang="pl-PL"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928" cy="200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11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395536" y="1412776"/>
            <a:ext cx="8352928" cy="430906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„Każde dziecko jest wyjątkowe…”</a:t>
            </a:r>
            <a:endParaRPr lang="pl-PL" dirty="0"/>
          </a:p>
        </p:txBody>
      </p:sp>
      <p:sp>
        <p:nvSpPr>
          <p:cNvPr id="3" name="Symbol zastępczy zawartości 2"/>
          <p:cNvSpPr>
            <a:spLocks noGrp="1"/>
          </p:cNvSpPr>
          <p:nvPr>
            <p:ph sz="quarter" idx="1"/>
          </p:nvPr>
        </p:nvSpPr>
        <p:spPr>
          <a:xfrm>
            <a:off x="457200" y="1219200"/>
            <a:ext cx="8229600" cy="3073896"/>
          </a:xfrm>
        </p:spPr>
        <p:txBody>
          <a:bodyPr>
            <a:normAutofit/>
          </a:bodyPr>
          <a:lstStyle/>
          <a:p>
            <a:r>
              <a:rPr lang="pl-PL" sz="2400" dirty="0" smtClean="0"/>
              <a:t>Maria Montessori uważała, że każde dziecko jest wyjątkowe, ponieważ posiada własną osobowość, indywidualny rytm rozwoju, cechy charakteru i swoje własne </a:t>
            </a:r>
            <a:r>
              <a:rPr lang="pl-PL" sz="2400" dirty="0" smtClean="0"/>
              <a:t>ograniczenia. </a:t>
            </a:r>
            <a:r>
              <a:rPr lang="pl-PL" sz="2400" dirty="0" smtClean="0"/>
              <a:t/>
            </a:r>
            <a:br>
              <a:rPr lang="pl-PL" sz="2400" dirty="0" smtClean="0"/>
            </a:br>
            <a:endParaRPr lang="pl-PL" sz="2400" dirty="0" smtClean="0"/>
          </a:p>
          <a:p>
            <a:r>
              <a:rPr lang="pl-PL" sz="2400" dirty="0" smtClean="0"/>
              <a:t>Zauważyła, że dziecko w wieku od urodzenia do 6 lat posiada chłonny umysł, który przyswaja wrażenia i doświadczenia tak jak gąbka chłonie wodę.</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Cechy charakterystyczne dla rozwoju dziecka w wieku 0 – 6 lat</a:t>
            </a:r>
            <a:endParaRPr lang="pl-PL" dirty="0"/>
          </a:p>
        </p:txBody>
      </p:sp>
      <p:sp>
        <p:nvSpPr>
          <p:cNvPr id="4" name="Symbol zastępczy zawartości 2"/>
          <p:cNvSpPr txBox="1">
            <a:spLocks/>
          </p:cNvSpPr>
          <p:nvPr/>
        </p:nvSpPr>
        <p:spPr>
          <a:xfrm>
            <a:off x="5652120" y="2348880"/>
            <a:ext cx="3034680" cy="328992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Chłonny umysł</a:t>
            </a:r>
          </a:p>
          <a:p>
            <a:r>
              <a:rPr lang="pl-PL" smtClean="0"/>
              <a:t>Polaryzacja uwagi</a:t>
            </a:r>
          </a:p>
          <a:p>
            <a:r>
              <a:rPr lang="pl-PL" smtClean="0"/>
              <a:t>Wolność i dyscyplina</a:t>
            </a:r>
          </a:p>
          <a:p>
            <a:r>
              <a:rPr lang="pl-PL" smtClean="0"/>
              <a:t>Normalizacja</a:t>
            </a:r>
          </a:p>
          <a:p>
            <a:r>
              <a:rPr lang="pl-PL" smtClean="0"/>
              <a:t>Fazy wrażliwe</a:t>
            </a:r>
            <a:endParaRPr lang="pl-P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86" y="2348880"/>
            <a:ext cx="481653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62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457200" y="228600"/>
            <a:ext cx="8229600"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pl-PL" smtClean="0"/>
              <a:t>Chłonny umysł</a:t>
            </a:r>
            <a:endParaRPr lang="pl-PL" dirty="0"/>
          </a:p>
        </p:txBody>
      </p:sp>
      <p:sp>
        <p:nvSpPr>
          <p:cNvPr id="6" name="Symbol zastępczy zawartości 2"/>
          <p:cNvSpPr txBox="1">
            <a:spLocks/>
          </p:cNvSpPr>
          <p:nvPr/>
        </p:nvSpPr>
        <p:spPr>
          <a:xfrm>
            <a:off x="457200" y="1219200"/>
            <a:ext cx="4041648"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Nieświadomy</a:t>
            </a:r>
          </a:p>
          <a:p>
            <a:r>
              <a:rPr lang="pl-PL" smtClean="0"/>
              <a:t>(0-3 lat)</a:t>
            </a:r>
            <a:endParaRPr lang="pl-PL" dirty="0"/>
          </a:p>
        </p:txBody>
      </p:sp>
      <p:sp>
        <p:nvSpPr>
          <p:cNvPr id="7" name="Symbol zastępczy zawartości 3"/>
          <p:cNvSpPr txBox="1">
            <a:spLocks/>
          </p:cNvSpPr>
          <p:nvPr/>
        </p:nvSpPr>
        <p:spPr>
          <a:xfrm>
            <a:off x="4632198" y="1216152"/>
            <a:ext cx="4041648" cy="493776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Świadomy </a:t>
            </a:r>
          </a:p>
          <a:p>
            <a:r>
              <a:rPr lang="pl-PL" smtClean="0"/>
              <a:t>(3-6 lat)</a:t>
            </a:r>
            <a:endParaRPr lang="pl-PL"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68960"/>
            <a:ext cx="8953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26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228600"/>
            <a:ext cx="8229600"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pl-PL" smtClean="0"/>
              <a:t>Polaryzacja uwagi</a:t>
            </a:r>
            <a:endParaRPr lang="pl-PL" dirty="0"/>
          </a:p>
        </p:txBody>
      </p:sp>
      <p:sp>
        <p:nvSpPr>
          <p:cNvPr id="3" name="Symbol zastępczy zawartości 3"/>
          <p:cNvSpPr txBox="1">
            <a:spLocks/>
          </p:cNvSpPr>
          <p:nvPr/>
        </p:nvSpPr>
        <p:spPr>
          <a:xfrm>
            <a:off x="4644008" y="1700808"/>
            <a:ext cx="4041648" cy="3672408"/>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Szczególny rodzaj koncentracji</a:t>
            </a:r>
          </a:p>
          <a:p>
            <a:r>
              <a:rPr lang="pl-PL" smtClean="0"/>
              <a:t>Wewnętrzna siła tkwiąca w człowieku</a:t>
            </a:r>
          </a:p>
          <a:p>
            <a:r>
              <a:rPr lang="pl-PL" smtClean="0"/>
              <a:t>Odpowiednio przygotowane otoczenie wywołujące zainteresowanie</a:t>
            </a:r>
            <a:endParaRPr lang="pl-P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4041775" cy="30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27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228600"/>
            <a:ext cx="8229600"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pl-PL" smtClean="0"/>
              <a:t>Normalizacja</a:t>
            </a:r>
            <a:endParaRPr lang="pl-PL" dirty="0"/>
          </a:p>
        </p:txBody>
      </p:sp>
      <p:sp>
        <p:nvSpPr>
          <p:cNvPr id="3" name="Symbol zastępczy zawartości 2"/>
          <p:cNvSpPr txBox="1">
            <a:spLocks/>
          </p:cNvSpPr>
          <p:nvPr/>
        </p:nvSpPr>
        <p:spPr>
          <a:xfrm>
            <a:off x="4716016" y="1196752"/>
            <a:ext cx="4041648" cy="4937760"/>
          </a:xfrm>
          <a:prstGeom prst="rect">
            <a:avLst/>
          </a:prstGeom>
        </p:spPr>
        <p:txBody>
          <a:bodyPr>
            <a:normAutofit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Samodzielność</a:t>
            </a:r>
          </a:p>
          <a:p>
            <a:r>
              <a:rPr lang="pl-PL" smtClean="0"/>
              <a:t>Odpowiedzialność</a:t>
            </a:r>
          </a:p>
          <a:p>
            <a:r>
              <a:rPr lang="pl-PL" smtClean="0"/>
              <a:t>Umiejętność społecznego działania</a:t>
            </a:r>
          </a:p>
          <a:p>
            <a:r>
              <a:rPr lang="pl-PL" smtClean="0"/>
              <a:t>Samodyscyplina</a:t>
            </a:r>
          </a:p>
          <a:p>
            <a:r>
              <a:rPr lang="pl-PL" smtClean="0"/>
              <a:t>Posłuszeństwo</a:t>
            </a:r>
          </a:p>
          <a:p>
            <a:r>
              <a:rPr lang="pl-PL" smtClean="0"/>
              <a:t>Silna wolna</a:t>
            </a:r>
          </a:p>
          <a:p>
            <a:r>
              <a:rPr lang="pl-PL" smtClean="0"/>
              <a:t>Samoświadoma praca</a:t>
            </a:r>
          </a:p>
          <a:p>
            <a:r>
              <a:rPr lang="pl-PL" smtClean="0"/>
              <a:t>Wysoki poziom rozwoju moralnego</a:t>
            </a:r>
          </a:p>
          <a:p>
            <a:r>
              <a:rPr lang="pl-PL" smtClean="0"/>
              <a:t>Miłość do ludzi i świata</a:t>
            </a:r>
            <a:endParaRPr lang="pl-PL" dirty="0"/>
          </a:p>
        </p:txBody>
      </p:sp>
      <p:sp>
        <p:nvSpPr>
          <p:cNvPr id="4" name="Symbol zastępczy zawartości 3"/>
          <p:cNvSpPr txBox="1">
            <a:spLocks/>
          </p:cNvSpPr>
          <p:nvPr/>
        </p:nvSpPr>
        <p:spPr>
          <a:xfrm>
            <a:off x="467544" y="1340768"/>
            <a:ext cx="4041648" cy="4937760"/>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pl-PL" smtClean="0"/>
              <a:t>Jest efektem polaryzacji uwagi</a:t>
            </a:r>
          </a:p>
          <a:p>
            <a:r>
              <a:rPr lang="pl-PL" smtClean="0"/>
              <a:t>Zdrowie psychofizyczne człowieka</a:t>
            </a:r>
          </a:p>
          <a:p>
            <a:r>
              <a:rPr lang="pl-PL" smtClean="0"/>
              <a:t>Optimum rozwojowe dziecka</a:t>
            </a:r>
          </a:p>
          <a:p>
            <a:r>
              <a:rPr lang="pl-PL" smtClean="0"/>
              <a:t>Harmonijna, zrównoważona osobowość</a:t>
            </a:r>
            <a:endParaRPr lang="pl-PL" dirty="0"/>
          </a:p>
        </p:txBody>
      </p:sp>
    </p:spTree>
    <p:extLst>
      <p:ext uri="{BB962C8B-B14F-4D97-AF65-F5344CB8AC3E}">
        <p14:creationId xmlns:p14="http://schemas.microsoft.com/office/powerpoint/2010/main" val="1746471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168</TotalTime>
  <Words>1476</Words>
  <Application>Microsoft Office PowerPoint</Application>
  <PresentationFormat>Pokaz na ekranie (4:3)</PresentationFormat>
  <Paragraphs>138</Paragraphs>
  <Slides>19</Slides>
  <Notes>7</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Początek</vt:lpstr>
      <vt:lpstr>Prezentacja programu PowerPoint</vt:lpstr>
      <vt:lpstr>Maria Montessori – kim była?</vt:lpstr>
      <vt:lpstr>Prezentacja programu PowerPoint</vt:lpstr>
      <vt:lpstr>Prezentacja programu PowerPoint</vt:lpstr>
      <vt:lpstr>„Każde dziecko jest wyjątkowe…”</vt:lpstr>
      <vt:lpstr>Cechy charakterystyczne dla rozwoju dziecka w wieku 0 – 6 lat</vt:lpstr>
      <vt:lpstr>Prezentacja programu PowerPoint</vt:lpstr>
      <vt:lpstr>Prezentacja programu PowerPoint</vt:lpstr>
      <vt:lpstr>Prezentacja programu PowerPoint</vt:lpstr>
      <vt:lpstr>Prezentacja programu PowerPoint</vt:lpstr>
      <vt:lpstr>Fazy wrażliwe</vt:lpstr>
      <vt:lpstr>Fazy wrażliwe</vt:lpstr>
      <vt:lpstr>Fazy wrażliwe</vt:lpstr>
      <vt:lpstr>Etapy rozwoju człowieka wg M. Montessori</vt:lpstr>
      <vt:lpstr>Otoczenie a rozwój</vt:lpstr>
      <vt:lpstr> Program Montessori realizuje wszystkie potrzeby rozwojowe dzieci ponieważ: </vt:lpstr>
      <vt:lpstr>Prezentacja programu PowerPoint</vt:lpstr>
      <vt:lpstr>Rola nauczyciela</vt:lpstr>
      <vt:lpstr>Rola rodziny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rozwoju dziecka w pedagogice Montessori  opracowała Maria Wardzała</dc:title>
  <dc:creator>admin</dc:creator>
  <cp:lastModifiedBy>Anita</cp:lastModifiedBy>
  <cp:revision>19</cp:revision>
  <dcterms:created xsi:type="dcterms:W3CDTF">2017-05-23T18:21:58Z</dcterms:created>
  <dcterms:modified xsi:type="dcterms:W3CDTF">2017-06-09T18:23:40Z</dcterms:modified>
</cp:coreProperties>
</file>